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74" r:id="rId3"/>
    <p:sldId id="269" r:id="rId4"/>
    <p:sldId id="273" r:id="rId5"/>
    <p:sldId id="272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71" r:id="rId15"/>
    <p:sldId id="285" r:id="rId16"/>
    <p:sldId id="286" r:id="rId17"/>
    <p:sldId id="287" r:id="rId18"/>
    <p:sldId id="297" r:id="rId19"/>
    <p:sldId id="270" r:id="rId20"/>
    <p:sldId id="289" r:id="rId21"/>
    <p:sldId id="292" r:id="rId22"/>
    <p:sldId id="291" r:id="rId23"/>
    <p:sldId id="296" r:id="rId24"/>
    <p:sldId id="290" r:id="rId25"/>
    <p:sldId id="299" r:id="rId26"/>
    <p:sldId id="293" r:id="rId27"/>
    <p:sldId id="294" r:id="rId28"/>
    <p:sldId id="300" r:id="rId29"/>
    <p:sldId id="295" r:id="rId30"/>
    <p:sldId id="298" r:id="rId31"/>
    <p:sldId id="303" r:id="rId32"/>
    <p:sldId id="304" r:id="rId33"/>
    <p:sldId id="305" r:id="rId34"/>
    <p:sldId id="306" r:id="rId35"/>
    <p:sldId id="307" r:id="rId36"/>
    <p:sldId id="308" r:id="rId37"/>
    <p:sldId id="301" r:id="rId38"/>
    <p:sldId id="302" r:id="rId39"/>
    <p:sldId id="309" r:id="rId40"/>
    <p:sldId id="310" r:id="rId41"/>
    <p:sldId id="26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32" autoAdjust="0"/>
  </p:normalViewPr>
  <p:slideViewPr>
    <p:cSldViewPr>
      <p:cViewPr>
        <p:scale>
          <a:sx n="90" d="100"/>
          <a:sy n="90" d="100"/>
        </p:scale>
        <p:origin x="-3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B8F0E-DEE2-4B9D-B0A9-45E228A21B95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1811-BD2D-47B9-A059-C23FB9575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term – coined by Davidoff and Florance in</a:t>
            </a:r>
            <a:r>
              <a:rPr lang="en-US" baseline="0" dirty="0" smtClean="0"/>
              <a:t> 2000 issue of Annals of Internal Medicine</a:t>
            </a:r>
          </a:p>
          <a:p>
            <a:r>
              <a:rPr lang="en-US" baseline="0" dirty="0" smtClean="0"/>
              <a:t>Lack of general consensus, but a few qualities usually applied to the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Overall,</a:t>
            </a:r>
            <a:r>
              <a:rPr lang="en-US" baseline="0" dirty="0" smtClean="0"/>
              <a:t> my goal is to be viewed as a member of the research team capable of offering worthwhile advice and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distinct</a:t>
            </a:r>
            <a:r>
              <a:rPr lang="en-US" baseline="0" dirty="0" smtClean="0"/>
              <a:t> from formal scientific training, which I do not argue is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distinct</a:t>
            </a:r>
            <a:r>
              <a:rPr lang="en-US" baseline="0" dirty="0" smtClean="0"/>
              <a:t> from formal scientific training, which I do not argue is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of term – coined by Davidoff and Florance in</a:t>
            </a:r>
            <a:r>
              <a:rPr lang="en-US" baseline="0" dirty="0" smtClean="0"/>
              <a:t> 2000 issue of Annals of Internal Medicine</a:t>
            </a:r>
          </a:p>
          <a:p>
            <a:r>
              <a:rPr lang="en-US" baseline="0" dirty="0" smtClean="0"/>
              <a:t>Lack of general consensus, but a few qualities usually applied to the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in clinical setting – this is the traditional role, but</a:t>
            </a:r>
            <a:r>
              <a:rPr lang="en-US" baseline="0" dirty="0" smtClean="0"/>
              <a:t> now moving into research setting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Connect research team with needed resources/people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Connect research team with needed resources/people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the</a:t>
            </a:r>
            <a:r>
              <a:rPr lang="en-US" baseline="0" dirty="0" smtClean="0"/>
              <a:t> research team with organizing their data – this is a major need.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Connect research team with needed resources/people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1811-BD2D-47B9-A059-C23FB95750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E6E9D8-C69F-47FB-8C7F-BC9A90DA17CB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218FB4-5DB4-4A63-87E2-50FCF7626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"/>
            <a:ext cx="9144000" cy="3732835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7338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263775"/>
            <a:ext cx="8458200" cy="1470025"/>
          </a:xfrm>
        </p:spPr>
        <p:txBody>
          <a:bodyPr>
            <a:normAutofit/>
          </a:bodyPr>
          <a:lstStyle/>
          <a:p>
            <a:r>
              <a:rPr lang="en-US" sz="3500" b="1" i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10800000" sx="99000" sy="99000" algn="r" rotWithShape="0">
                    <a:prstClr val="black">
                      <a:alpha val="40000"/>
                    </a:prstClr>
                  </a:outerShdw>
                </a:effectLst>
              </a:rPr>
              <a:t>The Emerging “Research Informationist” Role</a:t>
            </a:r>
            <a:endParaRPr lang="en-US" sz="3500" b="1" i="1" dirty="0">
              <a:ln>
                <a:solidFill>
                  <a:schemeClr val="tx1"/>
                </a:solidFill>
              </a:ln>
              <a:effectLst>
                <a:outerShdw blurRad="50800" dist="38100" dir="10800000" sx="99000" sy="99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300" b="1" dirty="0" smtClean="0"/>
              <a:t>Lisa Federer, MLIS, MA, AHIP</a:t>
            </a:r>
          </a:p>
          <a:p>
            <a:r>
              <a:rPr lang="en-US" sz="1800" dirty="0" smtClean="0"/>
              <a:t>Research Informationist</a:t>
            </a:r>
          </a:p>
          <a:p>
            <a:r>
              <a:rPr lang="en-US" sz="1800" dirty="0" smtClean="0"/>
              <a:t>UCLA Louise M. Darling Biomedical Library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17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9007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277492">
            <a:off x="4921125" y="244043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science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education</a:t>
            </a:r>
            <a:endParaRPr lang="en-US" sz="1400" dirty="0">
              <a:latin typeface="Berlin Sans FB Demi" pitchFamily="34" charset="0"/>
            </a:endParaRPr>
          </a:p>
        </p:txBody>
      </p:sp>
      <p:pic>
        <p:nvPicPr>
          <p:cNvPr id="7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1202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85880">
            <a:off x="3617772" y="27647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teaching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experience</a:t>
            </a:r>
            <a:endParaRPr lang="en-US" sz="1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9007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277492">
            <a:off x="4921125" y="244043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science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education</a:t>
            </a:r>
            <a:endParaRPr lang="en-US" sz="1400" dirty="0">
              <a:latin typeface="Berlin Sans FB Demi" pitchFamily="34" charset="0"/>
            </a:endParaRPr>
          </a:p>
        </p:txBody>
      </p:sp>
      <p:pic>
        <p:nvPicPr>
          <p:cNvPr id="7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1202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85880">
            <a:off x="3617772" y="27647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teaching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experience</a:t>
            </a:r>
            <a:endParaRPr lang="en-US" sz="1400" dirty="0">
              <a:latin typeface="Berlin Sans FB Dem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94910" y="3457368"/>
            <a:ext cx="1219200" cy="1130246"/>
            <a:chOff x="5180635" y="3307909"/>
            <a:chExt cx="1219200" cy="1130246"/>
          </a:xfrm>
        </p:grpSpPr>
        <p:pic>
          <p:nvPicPr>
            <p:cNvPr id="8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449262">
              <a:off x="5336797" y="3494447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data  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3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9007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277492">
            <a:off x="4921125" y="244043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science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education</a:t>
            </a:r>
            <a:endParaRPr lang="en-US" sz="1400" dirty="0">
              <a:latin typeface="Berlin Sans FB Demi" pitchFamily="34" charset="0"/>
            </a:endParaRPr>
          </a:p>
        </p:txBody>
      </p:sp>
      <p:pic>
        <p:nvPicPr>
          <p:cNvPr id="7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1202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85880">
            <a:off x="3617772" y="27647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teaching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experience</a:t>
            </a:r>
            <a:endParaRPr lang="en-US" sz="1400" dirty="0">
              <a:latin typeface="Berlin Sans FB Dem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94910" y="3457368"/>
            <a:ext cx="1219200" cy="1130246"/>
            <a:chOff x="5180635" y="3307909"/>
            <a:chExt cx="1219200" cy="1130246"/>
          </a:xfrm>
        </p:grpSpPr>
        <p:pic>
          <p:nvPicPr>
            <p:cNvPr id="8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449262">
              <a:off x="5336797" y="3494447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data  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training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4210" y="4377181"/>
            <a:ext cx="1219200" cy="1130246"/>
            <a:chOff x="5180635" y="3307909"/>
            <a:chExt cx="1219200" cy="1130246"/>
          </a:xfrm>
        </p:grpSpPr>
        <p:pic>
          <p:nvPicPr>
            <p:cNvPr id="12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20797386">
              <a:off x="5352828" y="3494447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campus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need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9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9007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277492">
            <a:off x="4921125" y="244043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science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education</a:t>
            </a:r>
            <a:endParaRPr lang="en-US" sz="1400" dirty="0">
              <a:latin typeface="Berlin Sans FB Demi" pitchFamily="34" charset="0"/>
            </a:endParaRPr>
          </a:p>
        </p:txBody>
      </p:sp>
      <p:pic>
        <p:nvPicPr>
          <p:cNvPr id="7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1202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85880">
            <a:off x="3617772" y="2764768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teaching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experience</a:t>
            </a:r>
            <a:endParaRPr lang="en-US" sz="1400" dirty="0">
              <a:latin typeface="Berlin Sans FB Dem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94910" y="3457368"/>
            <a:ext cx="1219200" cy="1130246"/>
            <a:chOff x="5180635" y="3307909"/>
            <a:chExt cx="1219200" cy="1130246"/>
          </a:xfrm>
        </p:grpSpPr>
        <p:pic>
          <p:nvPicPr>
            <p:cNvPr id="8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449262">
              <a:off x="5336797" y="3494447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data  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training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4210" y="4377181"/>
            <a:ext cx="1219200" cy="1130246"/>
            <a:chOff x="5180635" y="3307909"/>
            <a:chExt cx="1219200" cy="1130246"/>
          </a:xfrm>
        </p:grpSpPr>
        <p:pic>
          <p:nvPicPr>
            <p:cNvPr id="12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20797386">
              <a:off x="5352828" y="3494447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campus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need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13250" y="5256080"/>
            <a:ext cx="1219200" cy="1130246"/>
            <a:chOff x="5180635" y="3307909"/>
            <a:chExt cx="1219200" cy="1130246"/>
          </a:xfrm>
        </p:grpSpPr>
        <p:pic>
          <p:nvPicPr>
            <p:cNvPr id="15" name="Picture 2" descr="https://encrypted-tbn3.gstatic.com/images?q=tbn:ANd9GcQfmnh486L8-khIdDS34NhS92IPjt5LJfgDgPkDmRh-uO42omcc_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635" y="3307909"/>
              <a:ext cx="1219200" cy="113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30389" y="3386725"/>
              <a:ext cx="8435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Berlin Sans FB Demi" pitchFamily="34" charset="0"/>
                </a:rPr>
                <a:t>support 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from </a:t>
              </a:r>
            </a:p>
            <a:p>
              <a:pPr algn="ctr"/>
              <a:r>
                <a:rPr lang="en-US" sz="1400" dirty="0" smtClean="0">
                  <a:latin typeface="Berlin Sans FB Demi" pitchFamily="34" charset="0"/>
                </a:rPr>
                <a:t>admin.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0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Informationists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Informationists</a:t>
            </a:r>
            <a:endParaRPr lang="en-US" dirty="0"/>
          </a:p>
        </p:txBody>
      </p:sp>
      <p:pic>
        <p:nvPicPr>
          <p:cNvPr id="6146" name="Picture 2" descr="http://www.musingmonika.com/wp-content/uploads/2012/08/mywelcometothecity-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133600"/>
            <a:ext cx="5461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7702" y="604468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Connector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308866" y="4979048"/>
            <a:ext cx="13035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My Welcome to the City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Informationists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7953" y="6044684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Information organizer</a:t>
            </a:r>
            <a:endParaRPr lang="en-US" b="1" dirty="0"/>
          </a:p>
        </p:txBody>
      </p:sp>
      <p:pic>
        <p:nvPicPr>
          <p:cNvPr id="1026" name="Picture 2" descr="http://econintersect.com/wordpress/wp-content/uploads/2011/08/paper-p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63" y="2019300"/>
            <a:ext cx="4223073" cy="4191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064814" y="5060000"/>
            <a:ext cx="1465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Global Economic Intersection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Informationists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0688" y="6044684"/>
            <a:ext cx="208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Expert searcher</a:t>
            </a:r>
            <a:endParaRPr lang="en-US" b="1" dirty="0"/>
          </a:p>
        </p:txBody>
      </p:sp>
      <p:pic>
        <p:nvPicPr>
          <p:cNvPr id="2050" name="Picture 2" descr="http://rlv.zcache.com/librarian_original_search_engine_mousepad-p144516251383010686envq7_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/>
          <a:stretch/>
        </p:blipFill>
        <p:spPr bwMode="auto">
          <a:xfrm>
            <a:off x="2563729" y="2009775"/>
            <a:ext cx="4016537" cy="38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313366" y="5393771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</a:t>
            </a:r>
            <a:r>
              <a:rPr lang="en-US" sz="600" dirty="0" err="1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Zazzle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Informationists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0628" y="6044684"/>
            <a:ext cx="30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Research team member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359028" y="5034537"/>
            <a:ext cx="8499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Scott Ross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122" name="Picture 2" descr="http://scottrossonline.com/wp-content/uploads/2012/01/T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428578"/>
            <a:ext cx="4272299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Informationist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</a:p>
          <a:p>
            <a:r>
              <a:rPr lang="en-US" dirty="0" smtClean="0"/>
              <a:t>My path to becoming a research informationist</a:t>
            </a:r>
          </a:p>
          <a:p>
            <a:r>
              <a:rPr lang="en-US" dirty="0" smtClean="0"/>
              <a:t>The role of the research informationist in practice</a:t>
            </a:r>
          </a:p>
          <a:p>
            <a:r>
              <a:rPr lang="en-US" dirty="0" smtClean="0"/>
              <a:t>Core competencies for informationists</a:t>
            </a:r>
          </a:p>
          <a:p>
            <a:r>
              <a:rPr lang="en-US" dirty="0" smtClean="0"/>
              <a:t>Considerations for planning a new informationist program</a:t>
            </a:r>
          </a:p>
          <a:p>
            <a:r>
              <a:rPr lang="en-US" dirty="0" smtClean="0"/>
              <a:t>Practical tools and resources for </a:t>
            </a:r>
            <a:r>
              <a:rPr lang="en-US" dirty="0" err="1" smtClean="0"/>
              <a:t>informationists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7343" y="2323555"/>
            <a:ext cx="3649312" cy="3154375"/>
            <a:chOff x="2747343" y="2516266"/>
            <a:chExt cx="3649312" cy="3154375"/>
          </a:xfrm>
        </p:grpSpPr>
        <p:sp>
          <p:nvSpPr>
            <p:cNvPr id="7" name="Freeform 6"/>
            <p:cNvSpPr/>
            <p:nvPr/>
          </p:nvSpPr>
          <p:spPr>
            <a:xfrm>
              <a:off x="4046636" y="2516266"/>
              <a:ext cx="1050726" cy="682972"/>
            </a:xfrm>
            <a:custGeom>
              <a:avLst/>
              <a:gdLst>
                <a:gd name="connsiteX0" fmla="*/ 0 w 1050726"/>
                <a:gd name="connsiteY0" fmla="*/ 113831 h 682972"/>
                <a:gd name="connsiteX1" fmla="*/ 113831 w 1050726"/>
                <a:gd name="connsiteY1" fmla="*/ 0 h 682972"/>
                <a:gd name="connsiteX2" fmla="*/ 936895 w 1050726"/>
                <a:gd name="connsiteY2" fmla="*/ 0 h 682972"/>
                <a:gd name="connsiteX3" fmla="*/ 1050726 w 1050726"/>
                <a:gd name="connsiteY3" fmla="*/ 113831 h 682972"/>
                <a:gd name="connsiteX4" fmla="*/ 1050726 w 1050726"/>
                <a:gd name="connsiteY4" fmla="*/ 569141 h 682972"/>
                <a:gd name="connsiteX5" fmla="*/ 936895 w 1050726"/>
                <a:gd name="connsiteY5" fmla="*/ 682972 h 682972"/>
                <a:gd name="connsiteX6" fmla="*/ 113831 w 1050726"/>
                <a:gd name="connsiteY6" fmla="*/ 682972 h 682972"/>
                <a:gd name="connsiteX7" fmla="*/ 0 w 1050726"/>
                <a:gd name="connsiteY7" fmla="*/ 569141 h 682972"/>
                <a:gd name="connsiteX8" fmla="*/ 0 w 1050726"/>
                <a:gd name="connsiteY8" fmla="*/ 113831 h 68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26" h="682972">
                  <a:moveTo>
                    <a:pt x="0" y="113831"/>
                  </a:moveTo>
                  <a:cubicBezTo>
                    <a:pt x="0" y="50964"/>
                    <a:pt x="50964" y="0"/>
                    <a:pt x="113831" y="0"/>
                  </a:cubicBezTo>
                  <a:lnTo>
                    <a:pt x="936895" y="0"/>
                  </a:lnTo>
                  <a:cubicBezTo>
                    <a:pt x="999762" y="0"/>
                    <a:pt x="1050726" y="50964"/>
                    <a:pt x="1050726" y="113831"/>
                  </a:cubicBezTo>
                  <a:lnTo>
                    <a:pt x="1050726" y="569141"/>
                  </a:lnTo>
                  <a:cubicBezTo>
                    <a:pt x="1050726" y="632008"/>
                    <a:pt x="999762" y="682972"/>
                    <a:pt x="936895" y="682972"/>
                  </a:cubicBezTo>
                  <a:lnTo>
                    <a:pt x="113831" y="682972"/>
                  </a:lnTo>
                  <a:cubicBezTo>
                    <a:pt x="50964" y="682972"/>
                    <a:pt x="0" y="632008"/>
                    <a:pt x="0" y="569141"/>
                  </a:cubicBezTo>
                  <a:lnTo>
                    <a:pt x="0" y="113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0" tIns="101920" rIns="101920" bIns="1019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Plan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05842" y="2857752"/>
              <a:ext cx="2732315" cy="2732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32686" y="173628"/>
                  </a:moveTo>
                  <a:arcTo wR="1366157" hR="1366157" stAng="17952103" swAng="1213654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345929" y="3460258"/>
              <a:ext cx="1050726" cy="682972"/>
            </a:xfrm>
            <a:custGeom>
              <a:avLst/>
              <a:gdLst>
                <a:gd name="connsiteX0" fmla="*/ 0 w 1050726"/>
                <a:gd name="connsiteY0" fmla="*/ 113831 h 682972"/>
                <a:gd name="connsiteX1" fmla="*/ 113831 w 1050726"/>
                <a:gd name="connsiteY1" fmla="*/ 0 h 682972"/>
                <a:gd name="connsiteX2" fmla="*/ 936895 w 1050726"/>
                <a:gd name="connsiteY2" fmla="*/ 0 h 682972"/>
                <a:gd name="connsiteX3" fmla="*/ 1050726 w 1050726"/>
                <a:gd name="connsiteY3" fmla="*/ 113831 h 682972"/>
                <a:gd name="connsiteX4" fmla="*/ 1050726 w 1050726"/>
                <a:gd name="connsiteY4" fmla="*/ 569141 h 682972"/>
                <a:gd name="connsiteX5" fmla="*/ 936895 w 1050726"/>
                <a:gd name="connsiteY5" fmla="*/ 682972 h 682972"/>
                <a:gd name="connsiteX6" fmla="*/ 113831 w 1050726"/>
                <a:gd name="connsiteY6" fmla="*/ 682972 h 682972"/>
                <a:gd name="connsiteX7" fmla="*/ 0 w 1050726"/>
                <a:gd name="connsiteY7" fmla="*/ 569141 h 682972"/>
                <a:gd name="connsiteX8" fmla="*/ 0 w 1050726"/>
                <a:gd name="connsiteY8" fmla="*/ 113831 h 68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26" h="682972">
                  <a:moveTo>
                    <a:pt x="0" y="113831"/>
                  </a:moveTo>
                  <a:cubicBezTo>
                    <a:pt x="0" y="50964"/>
                    <a:pt x="50964" y="0"/>
                    <a:pt x="113831" y="0"/>
                  </a:cubicBezTo>
                  <a:lnTo>
                    <a:pt x="936895" y="0"/>
                  </a:lnTo>
                  <a:cubicBezTo>
                    <a:pt x="999762" y="0"/>
                    <a:pt x="1050726" y="50964"/>
                    <a:pt x="1050726" y="113831"/>
                  </a:cubicBezTo>
                  <a:lnTo>
                    <a:pt x="1050726" y="569141"/>
                  </a:lnTo>
                  <a:cubicBezTo>
                    <a:pt x="1050726" y="632008"/>
                    <a:pt x="999762" y="682972"/>
                    <a:pt x="936895" y="682972"/>
                  </a:cubicBezTo>
                  <a:lnTo>
                    <a:pt x="113831" y="682972"/>
                  </a:lnTo>
                  <a:cubicBezTo>
                    <a:pt x="50964" y="682972"/>
                    <a:pt x="0" y="632008"/>
                    <a:pt x="0" y="569141"/>
                  </a:cubicBezTo>
                  <a:lnTo>
                    <a:pt x="0" y="113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839592"/>
                <a:satOff val="-17647"/>
                <a:lumOff val="4118"/>
                <a:alphaOff val="0"/>
              </a:schemeClr>
            </a:fillRef>
            <a:effectRef idx="0">
              <a:schemeClr val="accent3">
                <a:hueOff val="3839592"/>
                <a:satOff val="-17647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0" tIns="101920" rIns="101920" bIns="1019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Collect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05842" y="2857752"/>
              <a:ext cx="2732315" cy="2732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29057" y="1460451"/>
                  </a:moveTo>
                  <a:arcTo wR="1366157" hR="1366157" stAng="21837466" swAng="136136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3839592"/>
                <a:satOff val="-17647"/>
                <a:lumOff val="411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849644" y="4987669"/>
              <a:ext cx="1050726" cy="682972"/>
            </a:xfrm>
            <a:custGeom>
              <a:avLst/>
              <a:gdLst>
                <a:gd name="connsiteX0" fmla="*/ 0 w 1050726"/>
                <a:gd name="connsiteY0" fmla="*/ 113831 h 682972"/>
                <a:gd name="connsiteX1" fmla="*/ 113831 w 1050726"/>
                <a:gd name="connsiteY1" fmla="*/ 0 h 682972"/>
                <a:gd name="connsiteX2" fmla="*/ 936895 w 1050726"/>
                <a:gd name="connsiteY2" fmla="*/ 0 h 682972"/>
                <a:gd name="connsiteX3" fmla="*/ 1050726 w 1050726"/>
                <a:gd name="connsiteY3" fmla="*/ 113831 h 682972"/>
                <a:gd name="connsiteX4" fmla="*/ 1050726 w 1050726"/>
                <a:gd name="connsiteY4" fmla="*/ 569141 h 682972"/>
                <a:gd name="connsiteX5" fmla="*/ 936895 w 1050726"/>
                <a:gd name="connsiteY5" fmla="*/ 682972 h 682972"/>
                <a:gd name="connsiteX6" fmla="*/ 113831 w 1050726"/>
                <a:gd name="connsiteY6" fmla="*/ 682972 h 682972"/>
                <a:gd name="connsiteX7" fmla="*/ 0 w 1050726"/>
                <a:gd name="connsiteY7" fmla="*/ 569141 h 682972"/>
                <a:gd name="connsiteX8" fmla="*/ 0 w 1050726"/>
                <a:gd name="connsiteY8" fmla="*/ 113831 h 68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26" h="682972">
                  <a:moveTo>
                    <a:pt x="0" y="113831"/>
                  </a:moveTo>
                  <a:cubicBezTo>
                    <a:pt x="0" y="50964"/>
                    <a:pt x="50964" y="0"/>
                    <a:pt x="113831" y="0"/>
                  </a:cubicBezTo>
                  <a:lnTo>
                    <a:pt x="936895" y="0"/>
                  </a:lnTo>
                  <a:cubicBezTo>
                    <a:pt x="999762" y="0"/>
                    <a:pt x="1050726" y="50964"/>
                    <a:pt x="1050726" y="113831"/>
                  </a:cubicBezTo>
                  <a:lnTo>
                    <a:pt x="1050726" y="569141"/>
                  </a:lnTo>
                  <a:cubicBezTo>
                    <a:pt x="1050726" y="632008"/>
                    <a:pt x="999762" y="682972"/>
                    <a:pt x="936895" y="682972"/>
                  </a:cubicBezTo>
                  <a:lnTo>
                    <a:pt x="113831" y="682972"/>
                  </a:lnTo>
                  <a:cubicBezTo>
                    <a:pt x="50964" y="682972"/>
                    <a:pt x="0" y="632008"/>
                    <a:pt x="0" y="569141"/>
                  </a:cubicBezTo>
                  <a:lnTo>
                    <a:pt x="0" y="113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679183"/>
                <a:satOff val="-35294"/>
                <a:lumOff val="8236"/>
                <a:alphaOff val="0"/>
              </a:schemeClr>
            </a:fillRef>
            <a:effectRef idx="0">
              <a:schemeClr val="accent3">
                <a:hueOff val="7679183"/>
                <a:satOff val="-35294"/>
                <a:lumOff val="8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0" tIns="101920" rIns="101920" bIns="1019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Manage</a:t>
              </a:r>
              <a:endParaRPr lang="en-US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05842" y="2857752"/>
              <a:ext cx="2732315" cy="2732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34264" y="2721933"/>
                  </a:moveTo>
                  <a:arcTo wR="1366157" hR="1366157" stAng="4975907" swAng="848186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7679183"/>
                <a:satOff val="-35294"/>
                <a:lumOff val="823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243629" y="4987669"/>
              <a:ext cx="1050726" cy="682972"/>
            </a:xfrm>
            <a:custGeom>
              <a:avLst/>
              <a:gdLst>
                <a:gd name="connsiteX0" fmla="*/ 0 w 1050726"/>
                <a:gd name="connsiteY0" fmla="*/ 113831 h 682972"/>
                <a:gd name="connsiteX1" fmla="*/ 113831 w 1050726"/>
                <a:gd name="connsiteY1" fmla="*/ 0 h 682972"/>
                <a:gd name="connsiteX2" fmla="*/ 936895 w 1050726"/>
                <a:gd name="connsiteY2" fmla="*/ 0 h 682972"/>
                <a:gd name="connsiteX3" fmla="*/ 1050726 w 1050726"/>
                <a:gd name="connsiteY3" fmla="*/ 113831 h 682972"/>
                <a:gd name="connsiteX4" fmla="*/ 1050726 w 1050726"/>
                <a:gd name="connsiteY4" fmla="*/ 569141 h 682972"/>
                <a:gd name="connsiteX5" fmla="*/ 936895 w 1050726"/>
                <a:gd name="connsiteY5" fmla="*/ 682972 h 682972"/>
                <a:gd name="connsiteX6" fmla="*/ 113831 w 1050726"/>
                <a:gd name="connsiteY6" fmla="*/ 682972 h 682972"/>
                <a:gd name="connsiteX7" fmla="*/ 0 w 1050726"/>
                <a:gd name="connsiteY7" fmla="*/ 569141 h 682972"/>
                <a:gd name="connsiteX8" fmla="*/ 0 w 1050726"/>
                <a:gd name="connsiteY8" fmla="*/ 113831 h 68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26" h="682972">
                  <a:moveTo>
                    <a:pt x="0" y="113831"/>
                  </a:moveTo>
                  <a:cubicBezTo>
                    <a:pt x="0" y="50964"/>
                    <a:pt x="50964" y="0"/>
                    <a:pt x="113831" y="0"/>
                  </a:cubicBezTo>
                  <a:lnTo>
                    <a:pt x="936895" y="0"/>
                  </a:lnTo>
                  <a:cubicBezTo>
                    <a:pt x="999762" y="0"/>
                    <a:pt x="1050726" y="50964"/>
                    <a:pt x="1050726" y="113831"/>
                  </a:cubicBezTo>
                  <a:lnTo>
                    <a:pt x="1050726" y="569141"/>
                  </a:lnTo>
                  <a:cubicBezTo>
                    <a:pt x="1050726" y="632008"/>
                    <a:pt x="999762" y="682972"/>
                    <a:pt x="936895" y="682972"/>
                  </a:cubicBezTo>
                  <a:lnTo>
                    <a:pt x="113831" y="682972"/>
                  </a:lnTo>
                  <a:cubicBezTo>
                    <a:pt x="50964" y="682972"/>
                    <a:pt x="0" y="632008"/>
                    <a:pt x="0" y="569141"/>
                  </a:cubicBezTo>
                  <a:lnTo>
                    <a:pt x="0" y="113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518775"/>
                <a:satOff val="-52941"/>
                <a:lumOff val="12353"/>
                <a:alphaOff val="0"/>
              </a:schemeClr>
            </a:fillRef>
            <a:effectRef idx="0">
              <a:schemeClr val="accent3">
                <a:hueOff val="11518775"/>
                <a:satOff val="-52941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0" tIns="101920" rIns="101920" bIns="1019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Share</a:t>
              </a:r>
              <a:endParaRPr lang="en-US" sz="18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05842" y="2857752"/>
              <a:ext cx="2732315" cy="2732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5105" y="1978872"/>
                  </a:moveTo>
                  <a:arcTo wR="1366157" hR="1366157" stAng="9201171" swAng="136136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11518775"/>
                <a:satOff val="-52941"/>
                <a:lumOff val="12353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747343" y="3460258"/>
              <a:ext cx="1050726" cy="682972"/>
            </a:xfrm>
            <a:custGeom>
              <a:avLst/>
              <a:gdLst>
                <a:gd name="connsiteX0" fmla="*/ 0 w 1050726"/>
                <a:gd name="connsiteY0" fmla="*/ 113831 h 682972"/>
                <a:gd name="connsiteX1" fmla="*/ 113831 w 1050726"/>
                <a:gd name="connsiteY1" fmla="*/ 0 h 682972"/>
                <a:gd name="connsiteX2" fmla="*/ 936895 w 1050726"/>
                <a:gd name="connsiteY2" fmla="*/ 0 h 682972"/>
                <a:gd name="connsiteX3" fmla="*/ 1050726 w 1050726"/>
                <a:gd name="connsiteY3" fmla="*/ 113831 h 682972"/>
                <a:gd name="connsiteX4" fmla="*/ 1050726 w 1050726"/>
                <a:gd name="connsiteY4" fmla="*/ 569141 h 682972"/>
                <a:gd name="connsiteX5" fmla="*/ 936895 w 1050726"/>
                <a:gd name="connsiteY5" fmla="*/ 682972 h 682972"/>
                <a:gd name="connsiteX6" fmla="*/ 113831 w 1050726"/>
                <a:gd name="connsiteY6" fmla="*/ 682972 h 682972"/>
                <a:gd name="connsiteX7" fmla="*/ 0 w 1050726"/>
                <a:gd name="connsiteY7" fmla="*/ 569141 h 682972"/>
                <a:gd name="connsiteX8" fmla="*/ 0 w 1050726"/>
                <a:gd name="connsiteY8" fmla="*/ 113831 h 68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726" h="682972">
                  <a:moveTo>
                    <a:pt x="0" y="113831"/>
                  </a:moveTo>
                  <a:cubicBezTo>
                    <a:pt x="0" y="50964"/>
                    <a:pt x="50964" y="0"/>
                    <a:pt x="113831" y="0"/>
                  </a:cubicBezTo>
                  <a:lnTo>
                    <a:pt x="936895" y="0"/>
                  </a:lnTo>
                  <a:cubicBezTo>
                    <a:pt x="999762" y="0"/>
                    <a:pt x="1050726" y="50964"/>
                    <a:pt x="1050726" y="113831"/>
                  </a:cubicBezTo>
                  <a:lnTo>
                    <a:pt x="1050726" y="569141"/>
                  </a:lnTo>
                  <a:cubicBezTo>
                    <a:pt x="1050726" y="632008"/>
                    <a:pt x="999762" y="682972"/>
                    <a:pt x="936895" y="682972"/>
                  </a:cubicBezTo>
                  <a:lnTo>
                    <a:pt x="113831" y="682972"/>
                  </a:lnTo>
                  <a:cubicBezTo>
                    <a:pt x="50964" y="682972"/>
                    <a:pt x="0" y="632008"/>
                    <a:pt x="0" y="569141"/>
                  </a:cubicBezTo>
                  <a:lnTo>
                    <a:pt x="0" y="1138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5358367"/>
                <a:satOff val="-70588"/>
                <a:lumOff val="16471"/>
                <a:alphaOff val="0"/>
              </a:schemeClr>
            </a:fillRef>
            <a:effectRef idx="0">
              <a:schemeClr val="accent3">
                <a:hueOff val="15358367"/>
                <a:satOff val="-70588"/>
                <a:lumOff val="1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920" tIns="101920" rIns="101920" bIns="1019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Publish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05842" y="2857752"/>
              <a:ext cx="2732315" cy="27323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8419" y="477627"/>
                  </a:moveTo>
                  <a:arcTo wR="1366157" hR="1366157" stAng="13234243" swAng="1213654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15358367"/>
                <a:satOff val="-70588"/>
                <a:lumOff val="16471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3400045" y="3708032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>
                <a:ln>
                  <a:solidFill>
                    <a:schemeClr val="tx1"/>
                  </a:solidFill>
                </a:ln>
              </a:rPr>
              <a:t>Research Data</a:t>
            </a:r>
          </a:p>
          <a:p>
            <a:pPr algn="ctr"/>
            <a:r>
              <a:rPr lang="en-US" sz="2200" b="1" i="1" dirty="0" smtClean="0">
                <a:ln>
                  <a:solidFill>
                    <a:schemeClr val="tx1"/>
                  </a:solidFill>
                </a:ln>
              </a:rPr>
              <a:t>Life Cycle</a:t>
            </a:r>
            <a:endParaRPr lang="en-US" sz="22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0265" y="6044684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Familiarity with data practices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5530" y="6044684"/>
            <a:ext cx="761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Familiarity with scholarly communication and licensing issues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526106" y="5261575"/>
            <a:ext cx="13244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Paperweight Publications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1026" name="Picture 2" descr="http://www.paperweightpublications.ie/book_stac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329933"/>
            <a:ext cx="29813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2607" y="6044684"/>
            <a:ext cx="561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Knowledge of grant funders and their policies</a:t>
            </a:r>
            <a:endParaRPr lang="en-US" b="1" dirty="0"/>
          </a:p>
        </p:txBody>
      </p:sp>
      <p:pic>
        <p:nvPicPr>
          <p:cNvPr id="6146" name="Picture 2" descr="http://www.nih.gov/icd/od/ocpl/images/gif/NIH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847975"/>
            <a:ext cx="171449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mu.edu/qolt/images/nsf_logo_color_transpar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9" y="2667000"/>
            <a:ext cx="2076451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atoombagroup.org/documents/events/event27/Moore_Found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7520"/>
            <a:ext cx="3124200" cy="9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neh.gov/files/neh_logo_horiz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276600" cy="8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8055" y="6044684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Awareness of research practices in the </a:t>
            </a:r>
            <a:r>
              <a:rPr lang="en-US" b="1" dirty="0" smtClean="0"/>
              <a:t>field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941598" y="5185596"/>
            <a:ext cx="8931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US Military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098" name="Picture 2" descr="http://usarmy.vo.llnwd.net/e2/c/images/2012/10/03/266240/siz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61" y="2081213"/>
            <a:ext cx="5486400" cy="36433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gtresearchnews.gatech.edu/images/tdpn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75" y="2241642"/>
            <a:ext cx="5269050" cy="34289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568740" y="4837029"/>
            <a:ext cx="14542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Georgia Tech Research News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622" y="6044684"/>
            <a:ext cx="582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Ability to understand subject matter knowledge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79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382593" y="4586960"/>
            <a:ext cx="1954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http://www.thetoddanderinfavoritefive.com/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8208" y="6044684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Innovative and willing to take risks</a:t>
            </a:r>
            <a:endParaRPr lang="en-US" b="1" dirty="0"/>
          </a:p>
        </p:txBody>
      </p:sp>
      <p:pic>
        <p:nvPicPr>
          <p:cNvPr id="7170" name="Picture 2" descr="http://www.thetoddanderinfavoritefive.com/wp/wp-content/uploads/2012/09/light-bulb-over-he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65584"/>
            <a:ext cx="3390900" cy="3390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dwallpapersarena.com/wp-content/uploads/2012/09/big-dog-little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78" y="2087561"/>
            <a:ext cx="3662363" cy="39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6633" y="6044684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Start with smaller research groups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53826" y="5376452"/>
            <a:ext cx="10118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HD Wallpapers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pic>
        <p:nvPicPr>
          <p:cNvPr id="2050" name="Picture 2" descr="http://sub.unm.edu/pictures/Sustain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17" y="2134670"/>
            <a:ext cx="3910013" cy="39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4427" y="6044684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Plan for sustainability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742688" y="4851495"/>
            <a:ext cx="13532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University of New Mexico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577" y="604468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Outreach is key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594216" y="3765292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Recruitment Dad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3074" name="Picture 2" descr="http://recruitmentdad.com/wp-content/uploads/2010/05/shaking-hands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9E2"/>
              </a:clrFrom>
              <a:clrTo>
                <a:srgbClr val="ECE9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410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7278" y="6044684"/>
            <a:ext cx="618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Allow (and encourage!) innovation and risk-taking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673568" y="5448286"/>
            <a:ext cx="901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Cat Morgan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8196" name="Picture 4" descr="http://catmorgan.me/wp-content/uploads/Cliff-Diving-in-Old-Mazat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61" y="2105024"/>
            <a:ext cx="5207000" cy="39052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0863" y="6044684"/>
            <a:ext cx="518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Identify researchers for targeted outreach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090047" y="5035153"/>
            <a:ext cx="1415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http://</a:t>
            </a:r>
            <a:r>
              <a:rPr lang="en-US" sz="600" dirty="0" err="1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www.mmagazine.com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475" r="6038"/>
          <a:stretch/>
        </p:blipFill>
        <p:spPr>
          <a:xfrm>
            <a:off x="1752600" y="2209800"/>
            <a:ext cx="4940300" cy="38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 </a:t>
            </a:r>
            <a:r>
              <a:rPr lang="en-US" dirty="0" err="1" smtClean="0"/>
              <a:t>RePORTER</a:t>
            </a:r>
            <a:r>
              <a:rPr lang="en-US" dirty="0" smtClean="0"/>
              <a:t> 		</a:t>
            </a:r>
            <a:r>
              <a:rPr lang="en-US" sz="1800" i="1" dirty="0" smtClean="0"/>
              <a:t>http</a:t>
            </a:r>
            <a:r>
              <a:rPr lang="en-US" sz="1800" i="1" dirty="0"/>
              <a:t>://</a:t>
            </a:r>
            <a:r>
              <a:rPr lang="en-US" sz="1800" i="1" dirty="0" err="1"/>
              <a:t>projectreporter.nih.gov</a:t>
            </a:r>
            <a:endParaRPr lang="en-US" sz="1800" i="1" dirty="0"/>
          </a:p>
        </p:txBody>
      </p:sp>
      <p:pic>
        <p:nvPicPr>
          <p:cNvPr id="3" name="Picture 2" descr="Screen Shot 2013-03-05 at 6.2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43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 </a:t>
            </a:r>
            <a:r>
              <a:rPr lang="en-US" dirty="0" err="1" smtClean="0"/>
              <a:t>RePORTER</a:t>
            </a:r>
            <a:r>
              <a:rPr lang="en-US" dirty="0" smtClean="0"/>
              <a:t> 		</a:t>
            </a:r>
            <a:r>
              <a:rPr lang="en-US" sz="1800" i="1" dirty="0" smtClean="0"/>
              <a:t>http</a:t>
            </a:r>
            <a:r>
              <a:rPr lang="en-US" sz="1800" i="1" dirty="0"/>
              <a:t>://</a:t>
            </a:r>
            <a:r>
              <a:rPr lang="en-US" sz="1800" i="1" dirty="0" err="1"/>
              <a:t>projectreporter.nih.gov</a:t>
            </a:r>
            <a:endParaRPr lang="en-US" sz="1800" i="1" dirty="0"/>
          </a:p>
        </p:txBody>
      </p:sp>
      <p:pic>
        <p:nvPicPr>
          <p:cNvPr id="4" name="Picture 3" descr="Screen Shot 2013-03-05 at 6.3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339351" cy="41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NIH </a:t>
            </a:r>
            <a:r>
              <a:rPr lang="en-US" dirty="0" err="1" smtClean="0"/>
              <a:t>RePORTER</a:t>
            </a:r>
            <a:r>
              <a:rPr lang="en-US" dirty="0" smtClean="0"/>
              <a:t> 		</a:t>
            </a:r>
            <a:r>
              <a:rPr lang="en-US" sz="1800" i="1" dirty="0" smtClean="0"/>
              <a:t>http</a:t>
            </a:r>
            <a:r>
              <a:rPr lang="en-US" sz="1800" i="1" dirty="0"/>
              <a:t>://</a:t>
            </a:r>
            <a:r>
              <a:rPr lang="en-US" sz="1800" i="1" dirty="0" err="1"/>
              <a:t>projectreporter.nih.gov</a:t>
            </a:r>
            <a:endParaRPr lang="en-US" sz="1800" i="1" dirty="0"/>
          </a:p>
        </p:txBody>
      </p:sp>
      <p:pic>
        <p:nvPicPr>
          <p:cNvPr id="5" name="Picture 4" descr="Screen Shot 2013-03-05 at 6.3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696200" cy="44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 </a:t>
            </a:r>
            <a:r>
              <a:rPr lang="en-US" dirty="0"/>
              <a:t>Awards Search  </a:t>
            </a:r>
            <a:r>
              <a:rPr lang="en-US" dirty="0" smtClean="0"/>
              <a:t>   </a:t>
            </a:r>
            <a:r>
              <a:rPr lang="en-US" sz="2000" i="1" dirty="0" smtClean="0"/>
              <a:t>http</a:t>
            </a:r>
            <a:r>
              <a:rPr lang="en-US" sz="2000" i="1" dirty="0"/>
              <a:t>://</a:t>
            </a:r>
            <a:r>
              <a:rPr lang="en-US" sz="2000" i="1" dirty="0" err="1"/>
              <a:t>www.nsf.gov</a:t>
            </a:r>
            <a:r>
              <a:rPr lang="en-US" sz="2000" i="1" dirty="0"/>
              <a:t>/</a:t>
            </a:r>
            <a:r>
              <a:rPr lang="en-US" sz="2000" i="1" dirty="0" err="1"/>
              <a:t>awardsearch</a:t>
            </a:r>
            <a:r>
              <a:rPr lang="en-US" dirty="0" smtClean="0"/>
              <a:t>		</a:t>
            </a:r>
            <a:endParaRPr lang="en-US" sz="1800" i="1" dirty="0"/>
          </a:p>
        </p:txBody>
      </p:sp>
      <p:pic>
        <p:nvPicPr>
          <p:cNvPr id="3" name="Picture 2" descr="Screen Shot 2013-03-05 at 6.5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8055612" cy="38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 </a:t>
            </a:r>
            <a:r>
              <a:rPr lang="en-US" dirty="0"/>
              <a:t>Awards Search  </a:t>
            </a:r>
            <a:r>
              <a:rPr lang="en-US" dirty="0" smtClean="0"/>
              <a:t>   </a:t>
            </a:r>
            <a:r>
              <a:rPr lang="en-US" sz="2000" i="1" dirty="0" smtClean="0"/>
              <a:t>http</a:t>
            </a:r>
            <a:r>
              <a:rPr lang="en-US" sz="2000" i="1" dirty="0"/>
              <a:t>://</a:t>
            </a:r>
            <a:r>
              <a:rPr lang="en-US" sz="2000" i="1" dirty="0" err="1"/>
              <a:t>www.nsf.gov</a:t>
            </a:r>
            <a:r>
              <a:rPr lang="en-US" sz="2000" i="1" dirty="0"/>
              <a:t>/</a:t>
            </a:r>
            <a:r>
              <a:rPr lang="en-US" sz="2000" i="1" dirty="0" err="1"/>
              <a:t>awardsearch</a:t>
            </a:r>
            <a:r>
              <a:rPr lang="en-US" dirty="0" smtClean="0"/>
              <a:t>		</a:t>
            </a:r>
            <a:endParaRPr lang="en-US" sz="1800" i="1" dirty="0"/>
          </a:p>
        </p:txBody>
      </p:sp>
      <p:pic>
        <p:nvPicPr>
          <p:cNvPr id="4" name="Picture 3" descr="Screen Shot 2013-03-05 at 6.56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477000" cy="45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779" y="6044684"/>
            <a:ext cx="627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When you approach researchers, you need a “hook”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906418" y="4913982"/>
            <a:ext cx="20878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</a:t>
            </a:r>
            <a:r>
              <a:rPr lang="en-US" sz="600" dirty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Wikimedia commons: http://9686.openphoto.net/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66"/>
          <a:stretch/>
        </p:blipFill>
        <p:spPr>
          <a:xfrm>
            <a:off x="2438400" y="2133600"/>
            <a:ext cx="4267200" cy="38754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NIH Public Access Compliance Monitor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173" y="6044684"/>
            <a:ext cx="728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Identify researchers not currently in compliance with policy</a:t>
            </a:r>
            <a:endParaRPr lang="en-US" b="1" dirty="0"/>
          </a:p>
        </p:txBody>
      </p:sp>
      <p:pic>
        <p:nvPicPr>
          <p:cNvPr id="6" name="Picture 5" descr="Screen Shot 2013-03-05 at 6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768600"/>
            <a:ext cx="72517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DMPTool</a:t>
            </a:r>
            <a:r>
              <a:rPr lang="en-US" dirty="0" smtClean="0"/>
              <a:t> 				</a:t>
            </a:r>
            <a:r>
              <a:rPr lang="en-US" sz="1800" i="1" dirty="0" smtClean="0"/>
              <a:t>http://</a:t>
            </a:r>
            <a:r>
              <a:rPr lang="en-US" sz="1800" i="1" dirty="0" err="1" smtClean="0"/>
              <a:t>dmp.cdlib.org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0782" y="6044684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Interactive tool for researchers planning for data management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8166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  <a:endParaRPr lang="en-US" dirty="0"/>
          </a:p>
        </p:txBody>
      </p:sp>
      <p:pic>
        <p:nvPicPr>
          <p:cNvPr id="1030" name="Picture 6" descr="http://kauilapele.files.wordpress.com/2011/07/question-marks-blue-over-shadows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/>
          <a:stretch/>
        </p:blipFill>
        <p:spPr bwMode="auto">
          <a:xfrm>
            <a:off x="2693043" y="2133600"/>
            <a:ext cx="3757913" cy="41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DataUp</a:t>
            </a:r>
            <a:r>
              <a:rPr lang="en-US" dirty="0" smtClean="0"/>
              <a:t>					</a:t>
            </a:r>
            <a:r>
              <a:rPr lang="en-US" sz="1800" i="1" dirty="0" smtClean="0"/>
              <a:t>http</a:t>
            </a:r>
            <a:r>
              <a:rPr lang="en-US" sz="1800" i="1" dirty="0"/>
              <a:t>://</a:t>
            </a:r>
            <a:r>
              <a:rPr lang="en-US" sz="1800" i="1" dirty="0" err="1" smtClean="0"/>
              <a:t>dataup.cdlib.org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30098" y="6044684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Free Excel add-in to assist with research data management</a:t>
            </a:r>
            <a:endParaRPr lang="en-US" b="1" dirty="0"/>
          </a:p>
        </p:txBody>
      </p:sp>
      <p:pic>
        <p:nvPicPr>
          <p:cNvPr id="5" name="Picture 4" descr="Screen Shot 2013-03-05 at 7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001000" cy="38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"/>
            <a:ext cx="9144000" cy="3732835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3657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dirty="0"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6400800" cy="1981200"/>
          </a:xfrm>
        </p:spPr>
        <p:txBody>
          <a:bodyPr>
            <a:normAutofit lnSpcReduction="10000"/>
          </a:bodyPr>
          <a:lstStyle/>
          <a:p>
            <a:r>
              <a:rPr lang="en-US" sz="2300" b="1" dirty="0" smtClean="0"/>
              <a:t>Lisa Federer, MLIS, MA, AHIP</a:t>
            </a:r>
          </a:p>
          <a:p>
            <a:r>
              <a:rPr lang="en-US" sz="1900" dirty="0" smtClean="0"/>
              <a:t>UCLA Louise M. Darling Biomedical Library</a:t>
            </a:r>
          </a:p>
          <a:p>
            <a:r>
              <a:rPr lang="en-US" sz="1900" dirty="0" smtClean="0"/>
              <a:t>lmfederer@library.ucla.edu</a:t>
            </a:r>
          </a:p>
          <a:p>
            <a:endParaRPr lang="en-US" sz="1900" dirty="0" smtClean="0"/>
          </a:p>
          <a:p>
            <a:r>
              <a:rPr lang="en-US" sz="1600" dirty="0" smtClean="0"/>
              <a:t>http://www.lisafederer.net</a:t>
            </a:r>
          </a:p>
          <a:p>
            <a:r>
              <a:rPr lang="en-US" sz="1600" dirty="0" smtClean="0"/>
              <a:t>@</a:t>
            </a:r>
            <a:r>
              <a:rPr lang="en-US" sz="1600" dirty="0" err="1" smtClean="0"/>
              <a:t>lisafederer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14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  <a:endParaRPr lang="en-US" dirty="0"/>
          </a:p>
        </p:txBody>
      </p:sp>
      <p:pic>
        <p:nvPicPr>
          <p:cNvPr id="1026" name="Picture 2" descr="File:Clinical librari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133600"/>
            <a:ext cx="5073650" cy="34180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Embedded in clinical or research setting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6679762" y="4933420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HLWIKI Canada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eb5.cns.utexas.edu/news/wp-content/uploads/2011/06/Chemistry-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143498" cy="3429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Subject matter knowledge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630874" y="4933420"/>
            <a:ext cx="11576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Texas Science News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Informationist?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“Traditional” library skills and knowledge</a:t>
            </a:r>
            <a:endParaRPr lang="en-US" dirty="0"/>
          </a:p>
        </p:txBody>
      </p:sp>
      <p:pic>
        <p:nvPicPr>
          <p:cNvPr id="3074" name="Picture 2" descr="http://www.lisafederer.net/wp-content/uploads/2012/02/1024px-Librarian_at_the_card_files_at_a_senior_high_school_in_New_Ulm_Minnesot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36" y="2043655"/>
            <a:ext cx="4895128" cy="36713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315941" y="48274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  <a:latin typeface="Bell MT" pitchFamily="18" charset="0"/>
              </a:rPr>
              <a:t>Image via David Rees, Wikimedia Commons</a:t>
            </a:r>
            <a:endParaRPr lang="en-US" sz="600" dirty="0">
              <a:solidFill>
                <a:schemeClr val="bg2">
                  <a:lumMod val="7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Informationist</a:t>
            </a:r>
            <a:endParaRPr lang="en-US" dirty="0"/>
          </a:p>
        </p:txBody>
      </p:sp>
      <p:pic>
        <p:nvPicPr>
          <p:cNvPr id="7170" name="Picture 2" descr="http://us.cdn3.123rf.com/168nwm/happyroman/happyroman1202/happyroman120200045/12486197-winding-ro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5" y="2876309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3.gstatic.com/images?q=tbn:ANd9GcQfmnh486L8-khIdDS34NhS92IPjt5LJfgDgPkDmRh-uO42omcc_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90073"/>
            <a:ext cx="1219200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277492">
            <a:off x="4921125" y="244043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Berlin Sans FB Demi" pitchFamily="34" charset="0"/>
              </a:rPr>
              <a:t>science </a:t>
            </a:r>
          </a:p>
          <a:p>
            <a:pPr algn="ctr"/>
            <a:r>
              <a:rPr lang="en-US" sz="1400" dirty="0" smtClean="0">
                <a:latin typeface="Berlin Sans FB Demi" pitchFamily="34" charset="0"/>
              </a:rPr>
              <a:t>education</a:t>
            </a:r>
            <a:endParaRPr lang="en-US" sz="1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1819</TotalTime>
  <Words>628</Words>
  <Application>Microsoft Office PowerPoint</Application>
  <PresentationFormat>On-screen Show (4:3)</PresentationFormat>
  <Paragraphs>163</Paragraphs>
  <Slides>41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The Emerging “Research Informationist” Role</vt:lpstr>
      <vt:lpstr>The Research Informationist</vt:lpstr>
      <vt:lpstr>What is an Informationist?</vt:lpstr>
      <vt:lpstr>What is an Informationist?</vt:lpstr>
      <vt:lpstr>What is an Informationist?</vt:lpstr>
      <vt:lpstr>What is an Informationist?</vt:lpstr>
      <vt:lpstr>What is an Informationist?</vt:lpstr>
      <vt:lpstr>Becoming an Informationist</vt:lpstr>
      <vt:lpstr>Becoming an Informationist</vt:lpstr>
      <vt:lpstr>Becoming an Informationist</vt:lpstr>
      <vt:lpstr>Becoming an Informationist</vt:lpstr>
      <vt:lpstr>Becoming an Informationist</vt:lpstr>
      <vt:lpstr>Becoming an Informationist</vt:lpstr>
      <vt:lpstr>Roles for Informationists</vt:lpstr>
      <vt:lpstr>Roles for Informationists</vt:lpstr>
      <vt:lpstr>Roles for Informationists</vt:lpstr>
      <vt:lpstr>Roles for Informationists</vt:lpstr>
      <vt:lpstr>Roles for Informationists</vt:lpstr>
      <vt:lpstr>Core Competencies</vt:lpstr>
      <vt:lpstr>Core Competencies</vt:lpstr>
      <vt:lpstr>Core Competencies</vt:lpstr>
      <vt:lpstr>Core Competencies</vt:lpstr>
      <vt:lpstr>Core Competencies</vt:lpstr>
      <vt:lpstr>Core Competencies</vt:lpstr>
      <vt:lpstr>Core Competencies</vt:lpstr>
      <vt:lpstr>Considerations</vt:lpstr>
      <vt:lpstr>Considerations</vt:lpstr>
      <vt:lpstr>Considerations</vt:lpstr>
      <vt:lpstr>Considerations</vt:lpstr>
      <vt:lpstr>Considerations</vt:lpstr>
      <vt:lpstr>Tools and Resources</vt:lpstr>
      <vt:lpstr>NIH RePORTER   http://projectreporter.nih.gov</vt:lpstr>
      <vt:lpstr>NIH RePORTER   http://projectreporter.nih.gov</vt:lpstr>
      <vt:lpstr>NIH RePORTER   http://projectreporter.nih.gov</vt:lpstr>
      <vt:lpstr>NSF Awards Search     http://www.nsf.gov/awardsearch  </vt:lpstr>
      <vt:lpstr>NSF Awards Search     http://www.nsf.gov/awardsearch  </vt:lpstr>
      <vt:lpstr>Tools and Resources</vt:lpstr>
      <vt:lpstr>NIH Public Access Compliance Monitor</vt:lpstr>
      <vt:lpstr>DMPTool     http://dmp.cdlib.org</vt:lpstr>
      <vt:lpstr>DataUp     http://dataup.cdlib.org</vt:lpstr>
      <vt:lpstr>Questions?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Pitching Data Services to Translational Researchers</dc:title>
  <dc:creator>Lisa Federer</dc:creator>
  <cp:lastModifiedBy>Lisa Federer</cp:lastModifiedBy>
  <cp:revision>34</cp:revision>
  <dcterms:created xsi:type="dcterms:W3CDTF">2012-05-03T18:44:18Z</dcterms:created>
  <dcterms:modified xsi:type="dcterms:W3CDTF">2013-03-06T16:31:20Z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